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8"/>
  </p:notesMasterIdLst>
  <p:handoutMasterIdLst>
    <p:handoutMasterId r:id="rId9"/>
  </p:handoutMasterIdLst>
  <p:sldIdLst>
    <p:sldId id="539" r:id="rId2"/>
    <p:sldId id="430" r:id="rId3"/>
    <p:sldId id="562" r:id="rId4"/>
    <p:sldId id="498" r:id="rId5"/>
    <p:sldId id="508" r:id="rId6"/>
    <p:sldId id="476" r:id="rId7"/>
  </p:sldIdLst>
  <p:sldSz cx="9144000" cy="6858000" type="screen4x3"/>
  <p:notesSz cx="6797675" cy="9929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F9FA2699-8799-47EC-B0A3-D0790960DC8A}">
          <p14:sldIdLst>
            <p14:sldId id="539"/>
            <p14:sldId id="430"/>
            <p14:sldId id="562"/>
          </p14:sldIdLst>
        </p14:section>
        <p14:section name="Untitled Section" id="{D056FDD1-2C38-4D54-8D6F-D59DB0FC54F0}">
          <p14:sldIdLst>
            <p14:sldId id="498"/>
            <p14:sldId id="508"/>
            <p14:sldId id="4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A8FC"/>
    <a:srgbClr val="1B0AFC"/>
    <a:srgbClr val="FF6600"/>
    <a:srgbClr val="0000FF"/>
    <a:srgbClr val="F54C17"/>
    <a:srgbClr val="00823B"/>
    <a:srgbClr val="FF9933"/>
    <a:srgbClr val="00FF00"/>
    <a:srgbClr val="CC9900"/>
    <a:srgbClr val="A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7250" autoAdjust="0"/>
    <p:restoredTop sz="94660"/>
  </p:normalViewPr>
  <p:slideViewPr>
    <p:cSldViewPr>
      <p:cViewPr varScale="1">
        <p:scale>
          <a:sx n="99" d="100"/>
          <a:sy n="99" d="100"/>
        </p:scale>
        <p:origin x="10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36" y="-84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XC-DATA1\edpd$\Shared\180%20-%20REPORTS%20AND%20STATISTICS\SAC%20REPORTS\2014\June%202014\CPEA\CPEA%20Performanc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External Assessment Performance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-2059989568"/>
        <c:axId val="-2059996640"/>
      </c:barChart>
      <c:catAx>
        <c:axId val="-2059989568"/>
        <c:scaling>
          <c:orientation val="minMax"/>
        </c:scaling>
        <c:delete val="0"/>
        <c:axPos val="l"/>
        <c:majorTickMark val="none"/>
        <c:minorTickMark val="none"/>
        <c:tickLblPos val="nextTo"/>
        <c:crossAx val="-2059996640"/>
        <c:crosses val="autoZero"/>
        <c:auto val="1"/>
        <c:lblAlgn val="ctr"/>
        <c:lblOffset val="100"/>
        <c:noMultiLvlLbl val="0"/>
      </c:catAx>
      <c:valAx>
        <c:axId val="-2059996640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-205998956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404C9-AC1B-4971-8973-43150B7FCCA3}" type="datetimeFigureOut">
              <a:rPr lang="en-US" smtClean="0"/>
              <a:pPr/>
              <a:t>11/4/15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8CD4F4-0C06-4944-A38D-5AD4D67FAB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7247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029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016842-2AF3-4B0B-9094-B1754B5826DD}" type="datetimeFigureOut">
              <a:rPr lang="en-029"/>
              <a:pPr>
                <a:defRPr/>
              </a:pPr>
              <a:t>11/4/15</a:t>
            </a:fld>
            <a:endParaRPr lang="en-029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029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029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698FE6F-320C-43E6-ACED-A95096F3C670}" type="slidenum">
              <a:rPr lang="en-029"/>
              <a:pPr>
                <a:defRPr/>
              </a:pPr>
              <a:t>‹#›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4180974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17233" indent="-275859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03436" indent="-220687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44810" indent="-220687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1986185" indent="-220687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427558" indent="-220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868933" indent="-220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310307" indent="-220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751682" indent="-220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5D87C2E-6FD8-409B-BB58-1E0F6FA221E0}" type="slidenum">
              <a:rPr lang="en-US" smtClean="0">
                <a:latin typeface="Times New Roman" pitchFamily="18" charset="0"/>
              </a:rPr>
              <a:pPr/>
              <a:t>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30928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029" smtClean="0"/>
              <a:t>www.cxc.org </a:t>
            </a:r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2BE01B-E33D-4EFB-A7B8-429F3BDEE226}" type="slidenum">
              <a:rPr lang="en-029" smtClean="0"/>
              <a:pPr>
                <a:defRPr/>
              </a:pPr>
              <a:t>‹#›</a:t>
            </a:fld>
            <a:endParaRPr lang="en-029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029" smtClean="0"/>
              <a:t>www.cxc.org </a:t>
            </a:r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6BF251-8A7A-4073-9BA1-707C46AB028C}" type="slidenum">
              <a:rPr lang="en-029" smtClean="0"/>
              <a:pPr>
                <a:defRPr/>
              </a:pPr>
              <a:t>‹#›</a:t>
            </a:fld>
            <a:endParaRPr lang="en-029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029" smtClean="0"/>
              <a:t>www.cxc.org </a:t>
            </a:r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7C4D93-911D-4A1E-86C0-7E7A1437B781}" type="slidenum">
              <a:rPr lang="en-029" smtClean="0"/>
              <a:pPr>
                <a:defRPr/>
              </a:pPr>
              <a:t>‹#›</a:t>
            </a:fld>
            <a:endParaRPr lang="en-029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4038600" cy="4114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www.cxc.org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C3A76-EFE8-4201-B894-8071BF7F0D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029" smtClean="0"/>
              <a:t>www.cxc.org </a:t>
            </a:r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FF8C0-01D3-47AA-B887-ADD2C0C4F553}" type="slidenum">
              <a:rPr lang="en-029" smtClean="0"/>
              <a:pPr>
                <a:defRPr/>
              </a:pPr>
              <a:t>‹#›</a:t>
            </a:fld>
            <a:endParaRPr lang="en-029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029" smtClean="0"/>
              <a:t>www.cxc.org </a:t>
            </a:r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63E29B-0F0D-4687-A8DE-E655EA7EDD4E}" type="slidenum">
              <a:rPr lang="en-029" smtClean="0"/>
              <a:pPr>
                <a:defRPr/>
              </a:pPr>
              <a:t>‹#›</a:t>
            </a:fld>
            <a:endParaRPr lang="en-029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029" smtClean="0"/>
              <a:t>www.cxc.org </a:t>
            </a:r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49FE59-191D-4D5F-9F20-80ADAE4CACD6}" type="slidenum">
              <a:rPr lang="en-029" smtClean="0"/>
              <a:pPr>
                <a:defRPr/>
              </a:pPr>
              <a:t>‹#›</a:t>
            </a:fld>
            <a:endParaRPr lang="en-029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029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029" smtClean="0"/>
              <a:t>www.cxc.org </a:t>
            </a:r>
            <a:endParaRPr lang="en-029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64A2C1-F347-475F-A0D7-734D417EEFFD}" type="slidenum">
              <a:rPr lang="en-029" smtClean="0"/>
              <a:pPr>
                <a:defRPr/>
              </a:pPr>
              <a:t>‹#›</a:t>
            </a:fld>
            <a:endParaRPr lang="en-029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029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029" smtClean="0"/>
              <a:t>www.cxc.org </a:t>
            </a:r>
            <a:endParaRPr lang="en-029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889C46-FC45-438C-8193-548E547ACF1C}" type="slidenum">
              <a:rPr lang="en-029" smtClean="0"/>
              <a:pPr>
                <a:defRPr/>
              </a:pPr>
              <a:t>‹#›</a:t>
            </a:fld>
            <a:endParaRPr lang="en-029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029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029" smtClean="0"/>
              <a:t>www.cxc.org </a:t>
            </a:r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A7A580-BC60-4731-82EE-CAE838993FC4}" type="slidenum">
              <a:rPr lang="en-029" smtClean="0"/>
              <a:pPr>
                <a:defRPr/>
              </a:pPr>
              <a:t>‹#›</a:t>
            </a:fld>
            <a:endParaRPr lang="en-029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029" smtClean="0"/>
              <a:t>www.cxc.org </a:t>
            </a:r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F9EEB5-FB4E-4DA0-A901-F6B1E8954869}" type="slidenum">
              <a:rPr lang="en-029" smtClean="0"/>
              <a:pPr>
                <a:defRPr/>
              </a:pPr>
              <a:t>‹#›</a:t>
            </a:fld>
            <a:endParaRPr lang="en-029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029" smtClean="0"/>
              <a:t>www.cxc.org </a:t>
            </a:r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016E2E-374D-4575-9E63-80DD0DF78730}" type="slidenum">
              <a:rPr lang="en-029" smtClean="0"/>
              <a:pPr>
                <a:defRPr/>
              </a:pPr>
              <a:t>‹#›</a:t>
            </a:fld>
            <a:endParaRPr lang="en-029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029" smtClean="0"/>
              <a:t>www.cxc.org </a:t>
            </a:r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A6791BD-02F2-4242-AD2D-3AABA24A875C}" type="slidenum">
              <a:rPr lang="en-029" smtClean="0"/>
              <a:pPr>
                <a:defRPr/>
              </a:pPr>
              <a:t>‹#›</a:t>
            </a:fld>
            <a:endParaRPr lang="en-029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ransition>
    <p:wipe dir="d"/>
  </p:transition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file:///\\CXC-DATA1\edpd$\Shared\180%20-%20REPORTS%20AND%20STATISTICS\SAC%20REPORTS\2014\June%202014\CPEA\CPEA%20Performance.xlsx!Candidate%20Entry%20Graph!%5BCPEA%20Performance.xlsx%5DCandidate%20Entry%20Graph%20Chart%201" TargetMode="External"/><Relationship Id="rId4" Type="http://schemas.openxmlformats.org/officeDocument/2006/relationships/image" Target="../media/image6.emf"/><Relationship Id="rId5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file:///\\CXC-DATA1\edpd$\Shared\180%20-%20REPORTS%20AND%20STATISTICS\SAC%20REPORTS\2014\June%202014\CPEA\CPEA%20Performance.xlsx!Candidate%20Entry%20Graph!%5BCPEA%20Performance.xlsx%5DCandidate%20Entry%20Graph%20Chart%201" TargetMode="External"/><Relationship Id="rId4" Type="http://schemas.openxmlformats.org/officeDocument/2006/relationships/image" Target="../media/image6.emf"/><Relationship Id="rId5" Type="http://schemas.openxmlformats.org/officeDocument/2006/relationships/image" Target="../media/image2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oleObject" Target="file:///\\CXC-DATA1\edpd$\Shared\180%20-%20REPORTS%20AND%20STATISTICS\SAC%20REPORTS\2015\June%202015\CPEA\CPEA%20Performance.xlsx!External%20Assessment%20Performance!%5BCPEA%20Performance.xlsx%5DExternal%20Assessment%20Performance%20Chart%201" TargetMode="External"/><Relationship Id="rId5" Type="http://schemas.openxmlformats.org/officeDocument/2006/relationships/image" Target="../media/image7.emf"/><Relationship Id="rId6" Type="http://schemas.openxmlformats.org/officeDocument/2006/relationships/image" Target="../media/image2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jp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828800" y="4953000"/>
            <a:ext cx="7162800" cy="1752600"/>
          </a:xfrm>
          <a:prstGeom prst="roundRect">
            <a:avLst/>
          </a:prstGeom>
          <a:solidFill>
            <a:srgbClr val="29C1D1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029" sz="4000" b="1" dirty="0">
                <a:solidFill>
                  <a:schemeClr val="accent6">
                    <a:lumMod val="75000"/>
                  </a:schemeClr>
                </a:solidFill>
              </a:rPr>
              <a:t>CPEA PERFORMANCE</a:t>
            </a:r>
          </a:p>
          <a:p>
            <a:r>
              <a:rPr lang="en-029" sz="1400" dirty="0" smtClean="0"/>
              <a:t>2014 AND 2015</a:t>
            </a:r>
            <a:endParaRPr lang="en-029" sz="1400" dirty="0"/>
          </a:p>
        </p:txBody>
      </p:sp>
      <p:pic>
        <p:nvPicPr>
          <p:cNvPr id="7172" name="Picture 4" descr="http://a57.foxnews.com/global.fbnstatic.com/static/managed/img/fb2/feeds/Associated%20Press/2015/02/12/876/493/9b6dbacc4ab7b410VgnVCM100000d7c1a8c0____-Jamaica%20Caribbean%20Gender%20Gap-2.jpg?ve=1&amp;tl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73" y="152400"/>
            <a:ext cx="8827827" cy="469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029" smtClean="0"/>
              <a:t>www.cxc.org </a:t>
            </a:r>
            <a:endParaRPr lang="en-029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FF8C0-01D3-47AA-B887-ADD2C0C4F553}" type="slidenum">
              <a:rPr lang="en-029" smtClean="0"/>
              <a:pPr>
                <a:defRPr/>
              </a:pPr>
              <a:t>1</a:t>
            </a:fld>
            <a:endParaRPr lang="en-029"/>
          </a:p>
        </p:txBody>
      </p:sp>
      <p:pic>
        <p:nvPicPr>
          <p:cNvPr id="7" name="Picture 6" descr="cid:image001.png@01D0CBAB.0D63E100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73" y="5410200"/>
            <a:ext cx="1360228" cy="838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9657921"/>
      </p:ext>
    </p:extLst>
  </p:cSld>
  <p:clrMapOvr>
    <a:masterClrMapping/>
  </p:clrMapOvr>
  <p:transition advClick="0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24200" y="3692803"/>
            <a:ext cx="5181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029" sz="2800" dirty="0">
                <a:latin typeface="Arial Black" pitchFamily="34" charset="0"/>
              </a:rPr>
              <a:t>May – June </a:t>
            </a:r>
            <a:r>
              <a:rPr lang="en-029" sz="2800" dirty="0" smtClean="0">
                <a:latin typeface="Arial Black" pitchFamily="34" charset="0"/>
              </a:rPr>
              <a:t>2015 EXAMINATION RESULTS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049522" y="4682932"/>
            <a:ext cx="594055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Presentation in collaboration</a:t>
            </a:r>
          </a:p>
          <a:p>
            <a:pPr algn="ctr"/>
            <a:r>
              <a:rPr lang="en-US" sz="2000" b="1" dirty="0" smtClean="0"/>
              <a:t>with the Ministry of Education Science, Technology and Innovation of Barbados</a:t>
            </a:r>
          </a:p>
          <a:p>
            <a:endParaRPr lang="en-US" dirty="0"/>
          </a:p>
          <a:p>
            <a:pPr algn="ctr"/>
            <a:r>
              <a:rPr lang="en-US" sz="2400" dirty="0" smtClean="0"/>
              <a:t>14 August 2015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www.cxc.org </a:t>
            </a:r>
            <a:endParaRPr lang="en-US"/>
          </a:p>
        </p:txBody>
      </p:sp>
      <p:pic>
        <p:nvPicPr>
          <p:cNvPr id="35842" name="Picture 2" descr="http://t0.gstatic.com/images?q=tbn:ANd9GcRJeLGeUGFby2xXmq8s8sgnAy_p3N2LmsSnBWAwxVi_kuPawlm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4" y="3794622"/>
            <a:ext cx="2952206" cy="1668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FF00"/>
                </a:solidFill>
              </a:ln>
            </a:endParaRPr>
          </a:p>
        </p:txBody>
      </p:sp>
      <p:pic>
        <p:nvPicPr>
          <p:cNvPr id="10" name="Picture 9" descr="cid:image001.png@01D0CBAB.0D63E10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78" y="5867400"/>
            <a:ext cx="1970405" cy="746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345" y="12203"/>
            <a:ext cx="6025249" cy="37586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77" b="-3332"/>
          <a:stretch/>
        </p:blipFill>
        <p:spPr>
          <a:xfrm>
            <a:off x="19594" y="82445"/>
            <a:ext cx="2952206" cy="3788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43961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39762"/>
          </a:xfrm>
          <a:solidFill>
            <a:srgbClr val="74A8FC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2200" dirty="0" smtClean="0">
                <a:latin typeface="Arial Black" pitchFamily="34" charset="0"/>
              </a:rPr>
              <a:t>CARIBBEAN PRIMARY EXIT ASSESSMENT </a:t>
            </a:r>
            <a:br>
              <a:rPr lang="en-US" sz="2200" dirty="0" smtClean="0">
                <a:latin typeface="Arial Black" pitchFamily="34" charset="0"/>
              </a:rPr>
            </a:br>
            <a:r>
              <a:rPr lang="en-US" sz="2200" dirty="0" smtClean="0">
                <a:latin typeface="Arial Black" pitchFamily="34" charset="0"/>
              </a:rPr>
              <a:t>CANDIDATE ENTRIES 2014 </a:t>
            </a:r>
            <a:r>
              <a:rPr lang="en-US" sz="2200" dirty="0">
                <a:latin typeface="Arial Black" pitchFamily="34" charset="0"/>
              </a:rPr>
              <a:t>– </a:t>
            </a:r>
            <a:r>
              <a:rPr lang="en-US" sz="2200" dirty="0" smtClean="0">
                <a:latin typeface="Arial Black" pitchFamily="34" charset="0"/>
              </a:rPr>
              <a:t>2015</a:t>
            </a:r>
            <a:endParaRPr lang="en-US" sz="2200" dirty="0">
              <a:latin typeface="Arial Black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6417293"/>
              </p:ext>
            </p:extLst>
          </p:nvPr>
        </p:nvGraphicFramePr>
        <p:xfrm>
          <a:off x="685800" y="1360323"/>
          <a:ext cx="7620000" cy="4888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9" name="Worksheet" r:id="rId3" imgW="7838988" imgH="5572260" progId="Excel.Sheet.12">
                  <p:link updateAutomatic="1"/>
                </p:oleObj>
              </mc:Choice>
              <mc:Fallback>
                <p:oleObj name="Worksheet" r:id="rId3" imgW="7838988" imgH="557226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1360323"/>
                        <a:ext cx="7620000" cy="4888077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029" smtClean="0"/>
              <a:t>www.cxc.org </a:t>
            </a:r>
            <a:endParaRPr lang="en-029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FF8C0-01D3-47AA-B887-ADD2C0C4F553}" type="slidenum">
              <a:rPr lang="en-029" smtClean="0"/>
              <a:pPr>
                <a:defRPr/>
              </a:pPr>
              <a:t>3</a:t>
            </a:fld>
            <a:endParaRPr lang="en-029"/>
          </a:p>
        </p:txBody>
      </p:sp>
      <p:pic>
        <p:nvPicPr>
          <p:cNvPr id="7" name="Picture 6" descr="cid:image001.png@01D0CBAB.0D63E10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85800"/>
            <a:ext cx="1295400" cy="609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5835246"/>
      </p:ext>
    </p:extLst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87CAD-4F4A-4F3B-A898-1C867A6BCB75}" type="slidenum">
              <a:rPr lang="en-029" smtClean="0"/>
              <a:pPr/>
              <a:t>4</a:t>
            </a:fld>
            <a:endParaRPr lang="en-029"/>
          </a:p>
        </p:txBody>
      </p:sp>
      <p:sp>
        <p:nvSpPr>
          <p:cNvPr id="6" name="Rectangle 5"/>
          <p:cNvSpPr/>
          <p:nvPr/>
        </p:nvSpPr>
        <p:spPr>
          <a:xfrm>
            <a:off x="457200" y="76200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3600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CANDIDATE PERFORMANCE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762000" y="1143000"/>
          <a:ext cx="7620000" cy="4888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4" name="Worksheet" r:id="rId3" imgW="7838988" imgH="5572260" progId="Excel.Sheet.12">
                  <p:link updateAutomatic="1"/>
                </p:oleObj>
              </mc:Choice>
              <mc:Fallback>
                <p:oleObj name="Worksheet" r:id="rId3" imgW="7838988" imgH="557226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1143000"/>
                        <a:ext cx="7620000" cy="48880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029" smtClean="0"/>
              <a:t>www.cxc.org </a:t>
            </a:r>
            <a:endParaRPr lang="en-029"/>
          </a:p>
        </p:txBody>
      </p:sp>
      <p:pic>
        <p:nvPicPr>
          <p:cNvPr id="7" name="Picture 6" descr="cid:image001.png@01D0CBAB.0D63E100"/>
          <p:cNvPicPr/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501" y="421824"/>
            <a:ext cx="1295400" cy="609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263753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87CAD-4F4A-4F3B-A898-1C867A6BCB75}" type="slidenum">
              <a:rPr lang="en-029" smtClean="0"/>
              <a:pPr/>
              <a:t>5</a:t>
            </a:fld>
            <a:endParaRPr lang="en-029"/>
          </a:p>
        </p:txBody>
      </p:sp>
      <p:sp>
        <p:nvSpPr>
          <p:cNvPr id="4" name="Rectangle 3"/>
          <p:cNvSpPr/>
          <p:nvPr/>
        </p:nvSpPr>
        <p:spPr>
          <a:xfrm>
            <a:off x="381000" y="228600"/>
            <a:ext cx="8458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EXTERNAL ASSESSMENT</a:t>
            </a:r>
          </a:p>
          <a:p>
            <a:pPr algn="ctr"/>
            <a:r>
              <a:rPr lang="en-US" sz="40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PERFORMANCE</a:t>
            </a:r>
            <a:endParaRPr lang="en-US" sz="4000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2047875" y="1478756"/>
          <a:ext cx="5048250" cy="3900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1143000" y="1590374"/>
          <a:ext cx="6629400" cy="5131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08" name="Worksheet" r:id="rId4" imgW="5077968" imgH="3930347" progId="Excel.Sheet.12">
                  <p:link updateAutomatic="1"/>
                </p:oleObj>
              </mc:Choice>
              <mc:Fallback>
                <p:oleObj name="Worksheet" r:id="rId4" imgW="5077968" imgH="3930347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3000" y="1590374"/>
                        <a:ext cx="6629400" cy="51311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029" smtClean="0"/>
              <a:t>www.cxc.org </a:t>
            </a:r>
            <a:endParaRPr lang="en-029"/>
          </a:p>
        </p:txBody>
      </p:sp>
      <p:pic>
        <p:nvPicPr>
          <p:cNvPr id="7" name="Picture 6" descr="cid:image001.png@01D0CBAB.0D63E100"/>
          <p:cNvPicPr/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2564" y="533400"/>
            <a:ext cx="1295400" cy="609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664425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www.cxc.org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EF818-8B41-447D-A790-C8CE03B29F2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5" name="Picture 4" descr="cid:image001.png@01D0CBAB.0D63E100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501" y="609600"/>
            <a:ext cx="1295400" cy="609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932083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4103</TotalTime>
  <Words>53</Words>
  <Application>Microsoft Macintosh PowerPoint</Application>
  <PresentationFormat>On-screen Show (4:3)</PresentationFormat>
  <Paragraphs>24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Links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Arial Black</vt:lpstr>
      <vt:lpstr>Calibri</vt:lpstr>
      <vt:lpstr>Times New Roman</vt:lpstr>
      <vt:lpstr>Office Theme</vt:lpstr>
      <vt:lpstr>\\CXC-DATA1\edpd$\Shared\180 - REPORTS AND STATISTICS\SAC REPORTS\2014\June 2014\CPEA\CPEA Performance.xlsx!Candidate Entry Graph![CPEA Performance.xlsx]Candidate Entry Graph Chart 1</vt:lpstr>
      <vt:lpstr>\\CXC-DATA1\edpd$\Shared\180 - REPORTS AND STATISTICS\SAC REPORTS\2014\June 2014\CPEA\CPEA Performance.xlsx!Candidate Entry Graph![CPEA Performance.xlsx]Candidate Entry Graph Chart 1</vt:lpstr>
      <vt:lpstr>\\CXC-DATA1\edpd$\Shared\180 - REPORTS AND STATISTICS\SAC REPORTS\2015\June 2015\CPEA\CPEA Performance.xlsx!External Assessment Performance![CPEA Performance.xlsx]External Assessment Performance Chart 1</vt:lpstr>
      <vt:lpstr>PowerPoint Presentation</vt:lpstr>
      <vt:lpstr>PowerPoint Presentation</vt:lpstr>
      <vt:lpstr>CARIBBEAN PRIMARY EXIT ASSESSMENT  CANDIDATE ENTRIES 2014 – 2015</vt:lpstr>
      <vt:lpstr>PowerPoint Presentation</vt:lpstr>
      <vt:lpstr>PowerPoint Presentation</vt:lpstr>
      <vt:lpstr>PowerPoint Presentation</vt:lpstr>
    </vt:vector>
  </TitlesOfParts>
  <Company>Caribbean Examinations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WE ASSESS</dc:title>
  <dc:creator>Gordon Harewood</dc:creator>
  <cp:lastModifiedBy>Microsoft Office User</cp:lastModifiedBy>
  <cp:revision>340</cp:revision>
  <cp:lastPrinted>2012-08-14T23:47:17Z</cp:lastPrinted>
  <dcterms:created xsi:type="dcterms:W3CDTF">2011-08-10T15:41:36Z</dcterms:created>
  <dcterms:modified xsi:type="dcterms:W3CDTF">2015-11-04T20:55:45Z</dcterms:modified>
</cp:coreProperties>
</file>